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8" r:id="rId3"/>
    <p:sldId id="280" r:id="rId4"/>
    <p:sldId id="305" r:id="rId5"/>
    <p:sldId id="318" r:id="rId6"/>
    <p:sldId id="315" r:id="rId7"/>
    <p:sldId id="311" r:id="rId8"/>
    <p:sldId id="288" r:id="rId9"/>
    <p:sldId id="306" r:id="rId10"/>
    <p:sldId id="290" r:id="rId11"/>
    <p:sldId id="291" r:id="rId12"/>
    <p:sldId id="319" r:id="rId13"/>
    <p:sldId id="307" r:id="rId14"/>
    <p:sldId id="317" r:id="rId15"/>
    <p:sldId id="314" r:id="rId16"/>
    <p:sldId id="297" r:id="rId17"/>
    <p:sldId id="299" r:id="rId18"/>
    <p:sldId id="300" r:id="rId19"/>
    <p:sldId id="320" r:id="rId20"/>
    <p:sldId id="313" r:id="rId21"/>
    <p:sldId id="303" r:id="rId22"/>
    <p:sldId id="304" r:id="rId23"/>
    <p:sldId id="275" r:id="rId24"/>
    <p:sldId id="312" r:id="rId25"/>
    <p:sldId id="294" r:id="rId26"/>
    <p:sldId id="295" r:id="rId27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05" autoAdjust="0"/>
  </p:normalViewPr>
  <p:slideViewPr>
    <p:cSldViewPr snapToGrid="0">
      <p:cViewPr varScale="1">
        <p:scale>
          <a:sx n="88" d="100"/>
          <a:sy n="88" d="100"/>
        </p:scale>
        <p:origin x="15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各位参会的专家老师</a:t>
            </a:r>
            <a:r>
              <a:rPr lang="zh-CN" altLang="en-US" dirty="0" smtClean="0"/>
              <a:t>和同学，大家上午好。很高兴来参加这次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emf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emf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意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330169" y="4108422"/>
            <a:ext cx="2677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大学 近代物理系  </a:t>
            </a:r>
            <a:endParaRPr lang="zh-CN" altLang="en-US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0.5m × 1mGEM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探测器研制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探测器与电子学集成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芯片阈值测试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59503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73327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半数字化芯片刻度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7263" y="1265323"/>
            <a:ext cx="4378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半数字读出芯片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自刻度系统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利用半数字化芯片自身比较器刻度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自动化完成批量芯片刻度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87" y="1265323"/>
            <a:ext cx="4289077" cy="2232000"/>
          </a:xfrm>
          <a:prstGeom prst="rect">
            <a:avLst/>
          </a:prstGeom>
        </p:spPr>
      </p:pic>
      <p:pic>
        <p:nvPicPr>
          <p:cNvPr id="7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51" y="3500415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下箭头 7"/>
          <p:cNvSpPr/>
          <p:nvPr/>
        </p:nvSpPr>
        <p:spPr>
          <a:xfrm>
            <a:off x="6434312" y="3275790"/>
            <a:ext cx="437626" cy="63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30070" y="1390133"/>
            <a:ext cx="3385073" cy="2880000"/>
            <a:chOff x="2734341" y="2036595"/>
            <a:chExt cx="3610920" cy="30721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>
              <a:fillRect/>
            </a:stretch>
          </p:blipFill>
          <p:spPr>
            <a:xfrm>
              <a:off x="2734341" y="2036595"/>
              <a:ext cx="3610920" cy="307214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18991" y="2772450"/>
              <a:ext cx="2069797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6002478" y="1188433"/>
            <a:ext cx="2344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High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 bwMode="auto">
          <a:xfrm>
            <a:off x="5486400" y="1528763"/>
            <a:ext cx="3130415" cy="2361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接箭头连接符 14"/>
          <p:cNvCxnSpPr/>
          <p:nvPr/>
        </p:nvCxnSpPr>
        <p:spPr bwMode="auto">
          <a:xfrm flipH="1">
            <a:off x="6430425" y="2974645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808719" y="2630078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"/>
          <a:stretch/>
        </p:blipFill>
        <p:spPr bwMode="auto">
          <a:xfrm>
            <a:off x="5508530" y="4169569"/>
            <a:ext cx="3086153" cy="2361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接箭头连接符 16"/>
          <p:cNvCxnSpPr/>
          <p:nvPr/>
        </p:nvCxnSpPr>
        <p:spPr bwMode="auto">
          <a:xfrm>
            <a:off x="7051606" y="5908283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259904" y="5677451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5998" y="3852144"/>
            <a:ext cx="2270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Low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64788" y="4236728"/>
            <a:ext cx="1582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2768" y="4270098"/>
            <a:ext cx="3863643" cy="2146123"/>
          </a:xfrm>
        </p:spPr>
        <p:txBody>
          <a:bodyPr/>
          <a:lstStyle/>
          <a:p>
            <a:r>
              <a:rPr lang="zh-CN" altLang="en-US" dirty="0" smtClean="0"/>
              <a:t>通道间一致性测试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最小可分辨电荷量</a:t>
            </a:r>
            <a:r>
              <a:rPr lang="en-US" altLang="zh-CN" dirty="0" smtClean="0"/>
              <a:t>2fC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通道间不一致性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3799967"/>
            <a:ext cx="4496516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042108" y="3624723"/>
            <a:ext cx="252999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小信号情况下刻度值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3540596" y="3931259"/>
            <a:ext cx="499731" cy="217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3572814" y="4270099"/>
            <a:ext cx="607123" cy="368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4125935" y="4471469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3459919" y="46074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4120524" y="3993970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" y="1173486"/>
            <a:ext cx="3360000" cy="25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88" y="1085490"/>
            <a:ext cx="384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3365" y="356913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9197" y="4336266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</a:t>
            </a:r>
            <a:r>
              <a:rPr lang="zh-CN" altLang="en-US" dirty="0" smtClean="0"/>
              <a:t>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2213" y="11303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利用宇宙线测量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63259" y="4978748"/>
            <a:ext cx="298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电子学动态范围</a:t>
            </a:r>
            <a:r>
              <a:rPr lang="en-US" altLang="zh-CN" dirty="0" smtClean="0"/>
              <a:t>2fC~500fC</a:t>
            </a:r>
            <a:endParaRPr lang="en-US" altLang="zh-CN" dirty="0"/>
          </a:p>
          <a:p>
            <a:r>
              <a:rPr lang="zh-CN" altLang="en-US" dirty="0" smtClean="0"/>
              <a:t>通道间增益不均匀性</a:t>
            </a:r>
            <a:r>
              <a:rPr lang="en-US" altLang="zh-CN" dirty="0" smtClean="0"/>
              <a:t>&lt; 1%</a:t>
            </a:r>
          </a:p>
          <a:p>
            <a:r>
              <a:rPr lang="zh-CN" altLang="en-US" dirty="0"/>
              <a:t>验中所用的</a:t>
            </a:r>
            <a:r>
              <a:rPr lang="en-US" altLang="zh-CN" dirty="0"/>
              <a:t>GEM</a:t>
            </a:r>
            <a:r>
              <a:rPr lang="zh-CN" altLang="en-US" dirty="0"/>
              <a:t>探测器的增益的不均匀约为</a:t>
            </a:r>
            <a:r>
              <a:rPr lang="en-US" altLang="zh-CN" dirty="0" smtClean="0"/>
              <a:t>19%</a:t>
            </a:r>
          </a:p>
          <a:p>
            <a:r>
              <a:rPr lang="zh-CN" altLang="en-US" dirty="0" smtClean="0"/>
              <a:t>击中</a:t>
            </a:r>
            <a:r>
              <a:rPr lang="en-US" altLang="zh-CN" dirty="0"/>
              <a:t>pad</a:t>
            </a:r>
            <a:r>
              <a:rPr lang="zh-CN" altLang="en-US" dirty="0"/>
              <a:t>后，对相邻</a:t>
            </a:r>
            <a:r>
              <a:rPr lang="en-US" altLang="zh-CN" dirty="0"/>
              <a:t>pad</a:t>
            </a:r>
            <a:r>
              <a:rPr lang="zh-CN" altLang="en-US" dirty="0"/>
              <a:t>产生影响的</a:t>
            </a:r>
            <a:r>
              <a:rPr lang="zh-CN" altLang="en-US" dirty="0" smtClean="0"/>
              <a:t>事例</a:t>
            </a:r>
            <a:r>
              <a:rPr lang="zh-CN" altLang="en-US" dirty="0"/>
              <a:t>数所占的比例为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632" name="图片 16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2" y="1376734"/>
            <a:ext cx="7989955" cy="2808364"/>
          </a:xfrm>
          <a:prstGeom prst="rect">
            <a:avLst/>
          </a:prstGeom>
        </p:spPr>
      </p:pic>
      <p:sp>
        <p:nvSpPr>
          <p:cNvPr id="1634" name="矩形 1633"/>
          <p:cNvSpPr/>
          <p:nvPr/>
        </p:nvSpPr>
        <p:spPr>
          <a:xfrm>
            <a:off x="3492703" y="4138043"/>
            <a:ext cx="2700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DIF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板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可同时处理多条数据链路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5" name="矩形 1634"/>
          <p:cNvSpPr/>
          <p:nvPr/>
        </p:nvSpPr>
        <p:spPr>
          <a:xfrm>
            <a:off x="247263" y="4185098"/>
            <a:ext cx="3159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电子学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ASIC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集成到探测器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背面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盲埋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孔工艺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3" y="4637834"/>
            <a:ext cx="8229600" cy="1848459"/>
          </a:xfrm>
        </p:spPr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</a:t>
            </a:r>
            <a:endParaRPr lang="en-US" altLang="zh-CN" dirty="0" smtClean="0"/>
          </a:p>
          <a:p>
            <a:pPr marL="800100" lvl="1" indent="-342900"/>
            <a:r>
              <a:rPr lang="en-US" altLang="zh-CN" dirty="0" smtClean="0"/>
              <a:t>GEM</a:t>
            </a:r>
            <a:r>
              <a:rPr lang="zh-CN" altLang="en-US" dirty="0" smtClean="0"/>
              <a:t>探测器作为灵敏层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使用</a:t>
            </a:r>
            <a:r>
              <a:rPr lang="en-US" altLang="zh-CN" dirty="0"/>
              <a:t>1bit</a:t>
            </a:r>
            <a:r>
              <a:rPr lang="zh-CN" altLang="en-US" dirty="0"/>
              <a:t>读出即可实现满足需求的</a:t>
            </a:r>
            <a:r>
              <a:rPr lang="zh-CN" altLang="en-US" dirty="0" smtClean="0"/>
              <a:t>能量分辨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高能时能量分辨率，使用多阈读出</a:t>
            </a:r>
            <a:endParaRPr lang="en-US" altLang="zh-CN" dirty="0" smtClean="0"/>
          </a:p>
          <a:p>
            <a:pPr marL="800100" lvl="1" indent="-342900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15" y="1104467"/>
            <a:ext cx="5647619" cy="3428571"/>
            <a:chOff x="144232" y="2081529"/>
            <a:chExt cx="5647619" cy="3428571"/>
          </a:xfrm>
        </p:grpSpPr>
        <p:grpSp>
          <p:nvGrpSpPr>
            <p:cNvPr id="7" name="组合 6"/>
            <p:cNvGrpSpPr/>
            <p:nvPr/>
          </p:nvGrpSpPr>
          <p:grpSpPr>
            <a:xfrm>
              <a:off x="144232" y="2081529"/>
              <a:ext cx="5647619" cy="3428571"/>
              <a:chOff x="247263" y="1992766"/>
              <a:chExt cx="5647619" cy="342857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63" y="1992766"/>
                <a:ext cx="5647619" cy="3428571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953814" y="1992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*</a:t>
                </a:r>
                <a:endParaRPr lang="zh-CN" altLang="en-US" dirty="0"/>
              </a:p>
            </p:txBody>
          </p:sp>
        </p:grpSp>
        <p:sp>
          <p:nvSpPr>
            <p:cNvPr id="9" name="椭圆 8"/>
            <p:cNvSpPr/>
            <p:nvPr/>
          </p:nvSpPr>
          <p:spPr>
            <a:xfrm rot="16200000">
              <a:off x="4543936" y="4857195"/>
              <a:ext cx="598349" cy="7074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86400" y="1478809"/>
            <a:ext cx="3265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需要一个优异能量分辨率的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HCAL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型量能器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ASIC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紧凑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薄、大面积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*From ILC CDR Volume IV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0.5m × 1mGEM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探测器研制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探测器与电子学集成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52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3732872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64179" y="1722143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	t = 5µm 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Kapton:	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	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P = 140µm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1436034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6154738" y="1057275"/>
            <a:ext cx="301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1997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CERN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F.Sauli</a:t>
            </a:r>
            <a:r>
              <a:rPr lang="zh-CN" altLang="en-US" b="1">
                <a:solidFill>
                  <a:srgbClr val="FF0000"/>
                </a:solidFill>
              </a:rPr>
              <a:t>提出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91" y="3882227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圆柱形孔电场线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39" y="3415389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6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探测器制作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3781634" y="1283685"/>
            <a:ext cx="5234435" cy="432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at IN2P3 by OMEGA/LAL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4" y="1526518"/>
            <a:ext cx="2879504" cy="1323313"/>
          </a:xfrm>
        </p:spPr>
        <p:txBody>
          <a:bodyPr/>
          <a:lstStyle/>
          <a:p>
            <a:r>
              <a:rPr lang="zh-CN" altLang="en-US" sz="2000" dirty="0" smtClean="0"/>
              <a:t>可</a:t>
            </a:r>
            <a:r>
              <a:rPr lang="zh-CN" altLang="en-US" sz="2000" dirty="0" smtClean="0"/>
              <a:t>扩展读出系统</a:t>
            </a:r>
            <a:r>
              <a:rPr lang="en-US" altLang="zh-CN" sz="2000" dirty="0" smtClean="0"/>
              <a:t>(SRS*)</a:t>
            </a:r>
          </a:p>
          <a:p>
            <a:pPr lvl="1"/>
            <a:r>
              <a:rPr lang="zh-CN" altLang="en-US" sz="1800" dirty="0" smtClean="0"/>
              <a:t>前端板、接口板和数据获取板构成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系统大小可定制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获取系统可复用</a:t>
            </a:r>
            <a:endParaRPr lang="en-US" altLang="zh-CN" sz="1800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5" y="3497964"/>
            <a:ext cx="7200000" cy="2254872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from CERN RD51 Group</a:t>
            </a:r>
            <a:endParaRPr lang="zh-CN" altLang="en-US" dirty="0"/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422317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414</TotalTime>
  <Words>899</Words>
  <Application>Microsoft Office PowerPoint</Application>
  <PresentationFormat>全屏显示(4:3)</PresentationFormat>
  <Paragraphs>247</Paragraphs>
  <Slides>25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自定义设计方案</vt:lpstr>
      <vt:lpstr>think-cell Slide</vt:lpstr>
      <vt:lpstr>PowerPoint 演示文稿</vt:lpstr>
      <vt:lpstr>目录</vt:lpstr>
      <vt:lpstr>背景</vt:lpstr>
      <vt:lpstr>目录</vt:lpstr>
      <vt:lpstr>GEM探测器 </vt:lpstr>
      <vt:lpstr>30x30cm2 GEM探测器制作</vt:lpstr>
      <vt:lpstr>半数字化读出芯片</vt:lpstr>
      <vt:lpstr>读出方案</vt:lpstr>
      <vt:lpstr>第一阶段方案</vt:lpstr>
      <vt:lpstr>第一阶段方案</vt:lpstr>
      <vt:lpstr>目录</vt:lpstr>
      <vt:lpstr>芯片阈值测试</vt:lpstr>
      <vt:lpstr>半数字化芯片刻度</vt:lpstr>
      <vt:lpstr>噪声&amp;刻度</vt:lpstr>
      <vt:lpstr>通道间不一致性</vt:lpstr>
      <vt:lpstr>探测器联调</vt:lpstr>
      <vt:lpstr>增益均匀性&amp;串扰</vt:lpstr>
      <vt:lpstr>目录</vt:lpstr>
      <vt:lpstr>总结</vt:lpstr>
      <vt:lpstr>50cm*100cm探测器设计</vt:lpstr>
      <vt:lpstr>探测器与电子学集成</vt:lpstr>
      <vt:lpstr>PowerPoint 演示文稿</vt:lpstr>
      <vt:lpstr>Backup</vt:lpstr>
      <vt:lpstr>电子学测试</vt:lpstr>
      <vt:lpstr>电子学测试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36</cp:revision>
  <dcterms:created xsi:type="dcterms:W3CDTF">2017-11-03T08:04:33Z</dcterms:created>
  <dcterms:modified xsi:type="dcterms:W3CDTF">2017-11-09T01:47:46Z</dcterms:modified>
</cp:coreProperties>
</file>